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70" r:id="rId3"/>
    <p:sldId id="274" r:id="rId4"/>
    <p:sldId id="275" r:id="rId5"/>
    <p:sldId id="276" r:id="rId6"/>
    <p:sldId id="257" r:id="rId7"/>
    <p:sldId id="259" r:id="rId8"/>
    <p:sldId id="258" r:id="rId9"/>
    <p:sldId id="264" r:id="rId10"/>
    <p:sldId id="273" r:id="rId11"/>
    <p:sldId id="272" r:id="rId12"/>
    <p:sldId id="271" r:id="rId13"/>
    <p:sldId id="265" r:id="rId14"/>
    <p:sldId id="269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/>
    <p:restoredTop sz="94823"/>
  </p:normalViewPr>
  <p:slideViewPr>
    <p:cSldViewPr snapToGrid="0" snapToObjects="1">
      <p:cViewPr>
        <p:scale>
          <a:sx n="107" d="100"/>
          <a:sy n="107" d="100"/>
        </p:scale>
        <p:origin x="59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85C88-A2E7-D84C-81F9-83F0692B985F}" type="datetimeFigureOut">
              <a:rPr lang="en-US" smtClean="0"/>
              <a:t>4/23/18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FD2ECE-908B-5449-9EF8-CEDC6BDDB7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208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FD2ECE-908B-5449-9EF8-CEDC6BDDB7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30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ML Excursion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744325"/>
          </a:xfrm>
        </p:spPr>
        <p:txBody>
          <a:bodyPr>
            <a:normAutofit/>
          </a:bodyPr>
          <a:lstStyle/>
          <a:p>
            <a:r>
              <a:rPr lang="en-US" dirty="0" smtClean="0"/>
              <a:t>Demographic Data</a:t>
            </a:r>
          </a:p>
          <a:p>
            <a:endParaRPr lang="en-US" dirty="0"/>
          </a:p>
          <a:p>
            <a:r>
              <a:rPr lang="en-US" dirty="0" smtClean="0"/>
              <a:t>Dylan Albrecht</a:t>
            </a:r>
          </a:p>
          <a:p>
            <a:r>
              <a:rPr lang="en-US" dirty="0" smtClean="0"/>
              <a:t>Data Scientist @ CDK Global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3845203" y="6235219"/>
            <a:ext cx="3090663" cy="48621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 smtClean="0"/>
              <a:t>April 19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2141277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Factorization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547" y="2411019"/>
            <a:ext cx="5449664" cy="1792845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582380" y="2743200"/>
            <a:ext cx="8911814" cy="491445"/>
            <a:chOff x="582380" y="2743200"/>
            <a:chExt cx="8911814" cy="491445"/>
          </a:xfrm>
        </p:grpSpPr>
        <p:sp>
          <p:nvSpPr>
            <p:cNvPr id="7" name="TextBox 6"/>
            <p:cNvSpPr txBox="1"/>
            <p:nvPr/>
          </p:nvSpPr>
          <p:spPr>
            <a:xfrm>
              <a:off x="582380" y="2743200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Zip codes</a:t>
              </a:r>
              <a:endParaRPr lang="en-US" dirty="0"/>
            </a:p>
          </p:txBody>
        </p:sp>
        <p:cxnSp>
          <p:nvCxnSpPr>
            <p:cNvPr id="9" name="Straight Arrow Connector 8"/>
            <p:cNvCxnSpPr>
              <a:stCxn id="7" idx="3"/>
            </p:cNvCxnSpPr>
            <p:nvPr/>
          </p:nvCxnSpPr>
          <p:spPr>
            <a:xfrm>
              <a:off x="1741672" y="2927866"/>
              <a:ext cx="488909" cy="53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1741672" y="3234645"/>
              <a:ext cx="48890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8334902" y="2747757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Zip codes</a:t>
              </a:r>
              <a:endParaRPr lang="en-US" dirty="0"/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>
              <a:off x="7856780" y="2927866"/>
              <a:ext cx="3134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6186655" y="2309481"/>
            <a:ext cx="13773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Data Matrix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97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Factorization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547" y="2411019"/>
            <a:ext cx="5449664" cy="1792845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582380" y="2743200"/>
            <a:ext cx="8911814" cy="491445"/>
            <a:chOff x="582380" y="2743200"/>
            <a:chExt cx="8911814" cy="491445"/>
          </a:xfrm>
        </p:grpSpPr>
        <p:sp>
          <p:nvSpPr>
            <p:cNvPr id="7" name="TextBox 6"/>
            <p:cNvSpPr txBox="1"/>
            <p:nvPr/>
          </p:nvSpPr>
          <p:spPr>
            <a:xfrm>
              <a:off x="582380" y="2743200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Zip codes</a:t>
              </a:r>
              <a:endParaRPr lang="en-US" dirty="0"/>
            </a:p>
          </p:txBody>
        </p:sp>
        <p:cxnSp>
          <p:nvCxnSpPr>
            <p:cNvPr id="9" name="Straight Arrow Connector 8"/>
            <p:cNvCxnSpPr>
              <a:stCxn id="7" idx="3"/>
            </p:cNvCxnSpPr>
            <p:nvPr/>
          </p:nvCxnSpPr>
          <p:spPr>
            <a:xfrm>
              <a:off x="1741672" y="2927866"/>
              <a:ext cx="488909" cy="53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1741672" y="3234645"/>
              <a:ext cx="48890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8334902" y="2747757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Zip codes</a:t>
              </a:r>
              <a:endParaRPr lang="en-US" dirty="0"/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>
              <a:off x="7856780" y="2927866"/>
              <a:ext cx="3134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/>
          <p:cNvSpPr txBox="1"/>
          <p:nvPr/>
        </p:nvSpPr>
        <p:spPr>
          <a:xfrm>
            <a:off x="6186655" y="2309481"/>
            <a:ext cx="13773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Data Matrix</a:t>
            </a:r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4572001" y="1561068"/>
            <a:ext cx="2472152" cy="1366798"/>
            <a:chOff x="4572001" y="1561068"/>
            <a:chExt cx="2472152" cy="1366798"/>
          </a:xfrm>
        </p:grpSpPr>
        <p:sp>
          <p:nvSpPr>
            <p:cNvPr id="20" name="TextBox 19"/>
            <p:cNvSpPr txBox="1"/>
            <p:nvPr/>
          </p:nvSpPr>
          <p:spPr>
            <a:xfrm>
              <a:off x="4572001" y="1561068"/>
              <a:ext cx="2472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Demographic Features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6246421" y="2173184"/>
              <a:ext cx="0" cy="4631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6505699" y="2173184"/>
              <a:ext cx="0" cy="4631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H="1">
              <a:off x="5211288" y="2173184"/>
              <a:ext cx="1980" cy="7546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5147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Factorization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547" y="2411019"/>
            <a:ext cx="5449664" cy="1792845"/>
          </a:xfrm>
          <a:prstGeom prst="rect">
            <a:avLst/>
          </a:prstGeom>
        </p:spPr>
      </p:pic>
      <p:grpSp>
        <p:nvGrpSpPr>
          <p:cNvPr id="31" name="Group 30"/>
          <p:cNvGrpSpPr/>
          <p:nvPr/>
        </p:nvGrpSpPr>
        <p:grpSpPr>
          <a:xfrm>
            <a:off x="2340547" y="3633849"/>
            <a:ext cx="1330814" cy="1419966"/>
            <a:chOff x="2340547" y="3633849"/>
            <a:chExt cx="1330814" cy="1419966"/>
          </a:xfrm>
        </p:grpSpPr>
        <p:sp>
          <p:nvSpPr>
            <p:cNvPr id="6" name="TextBox 5"/>
            <p:cNvSpPr txBox="1"/>
            <p:nvPr/>
          </p:nvSpPr>
          <p:spPr>
            <a:xfrm>
              <a:off x="2340547" y="4684483"/>
              <a:ext cx="1330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Archetypes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 flipV="1">
              <a:off x="2553195" y="4203864"/>
              <a:ext cx="0" cy="3206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V="1">
              <a:off x="2836223" y="4207822"/>
              <a:ext cx="0" cy="3206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Elbow Connector 17"/>
            <p:cNvCxnSpPr/>
            <p:nvPr/>
          </p:nvCxnSpPr>
          <p:spPr>
            <a:xfrm rot="5400000" flipH="1" flipV="1">
              <a:off x="2951018" y="3960421"/>
              <a:ext cx="890650" cy="237506"/>
            </a:xfrm>
            <a:prstGeom prst="bentConnector3">
              <a:avLst>
                <a:gd name="adj1" fmla="val 99333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582380" y="2743200"/>
            <a:ext cx="8911814" cy="491445"/>
            <a:chOff x="582380" y="2743200"/>
            <a:chExt cx="8911814" cy="491445"/>
          </a:xfrm>
        </p:grpSpPr>
        <p:sp>
          <p:nvSpPr>
            <p:cNvPr id="7" name="TextBox 6"/>
            <p:cNvSpPr txBox="1"/>
            <p:nvPr/>
          </p:nvSpPr>
          <p:spPr>
            <a:xfrm>
              <a:off x="582380" y="2743200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Zip codes</a:t>
              </a:r>
              <a:endParaRPr lang="en-US" dirty="0"/>
            </a:p>
          </p:txBody>
        </p:sp>
        <p:cxnSp>
          <p:nvCxnSpPr>
            <p:cNvPr id="9" name="Straight Arrow Connector 8"/>
            <p:cNvCxnSpPr>
              <a:stCxn id="7" idx="3"/>
            </p:cNvCxnSpPr>
            <p:nvPr/>
          </p:nvCxnSpPr>
          <p:spPr>
            <a:xfrm>
              <a:off x="1741672" y="2927866"/>
              <a:ext cx="488909" cy="533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1741672" y="3234645"/>
              <a:ext cx="48890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8334902" y="2747757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Zip codes</a:t>
              </a:r>
              <a:endParaRPr lang="en-US" dirty="0"/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>
              <a:off x="7856780" y="2927866"/>
              <a:ext cx="31344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6186655" y="2309481"/>
            <a:ext cx="13773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Data Matrix</a:t>
            </a:r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4572001" y="1561068"/>
            <a:ext cx="2472152" cy="1366798"/>
            <a:chOff x="4572001" y="1561068"/>
            <a:chExt cx="2472152" cy="1366798"/>
          </a:xfrm>
        </p:grpSpPr>
        <p:sp>
          <p:nvSpPr>
            <p:cNvPr id="20" name="TextBox 19"/>
            <p:cNvSpPr txBox="1"/>
            <p:nvPr/>
          </p:nvSpPr>
          <p:spPr>
            <a:xfrm>
              <a:off x="4572001" y="1561068"/>
              <a:ext cx="24721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Demographic Features</a:t>
              </a:r>
              <a:endParaRPr lang="en-US" dirty="0"/>
            </a:p>
          </p:txBody>
        </p:sp>
        <p:cxnSp>
          <p:nvCxnSpPr>
            <p:cNvPr id="22" name="Straight Arrow Connector 21"/>
            <p:cNvCxnSpPr/>
            <p:nvPr/>
          </p:nvCxnSpPr>
          <p:spPr>
            <a:xfrm>
              <a:off x="6246421" y="2173184"/>
              <a:ext cx="0" cy="4631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/>
            <p:nvPr/>
          </p:nvCxnSpPr>
          <p:spPr>
            <a:xfrm>
              <a:off x="6505699" y="2173184"/>
              <a:ext cx="0" cy="46313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H="1">
              <a:off x="5211288" y="2173184"/>
              <a:ext cx="1980" cy="7546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/>
          <p:cNvSpPr txBox="1"/>
          <p:nvPr/>
        </p:nvSpPr>
        <p:spPr>
          <a:xfrm>
            <a:off x="486889" y="5996709"/>
            <a:ext cx="8121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Elements of the arrays are numerical scores relating zip codes to archetypes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832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Archetypal Analysis</a:t>
            </a:r>
            <a:endParaRPr lang="en-US" dirty="0"/>
          </a:p>
        </p:txBody>
      </p:sp>
      <p:sp>
        <p:nvSpPr>
          <p:cNvPr id="3" name="Cloud 2"/>
          <p:cNvSpPr/>
          <p:nvPr/>
        </p:nvSpPr>
        <p:spPr>
          <a:xfrm>
            <a:off x="5374700" y="3503220"/>
            <a:ext cx="3080530" cy="1928037"/>
          </a:xfrm>
          <a:prstGeom prst="cloud">
            <a:avLst/>
          </a:prstGeom>
          <a:solidFill>
            <a:srgbClr val="FFC000">
              <a:alpha val="47000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5343895" y="4391256"/>
            <a:ext cx="82148" cy="7598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8320029" y="3891045"/>
            <a:ext cx="82148" cy="7598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007380" y="5393266"/>
            <a:ext cx="82148" cy="7598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5580962" cy="1033873"/>
          </a:xfrm>
        </p:spPr>
        <p:txBody>
          <a:bodyPr/>
          <a:lstStyle/>
          <a:p>
            <a:r>
              <a:rPr lang="en-US" dirty="0" smtClean="0"/>
              <a:t>‘Archetypes’ lie on boundary of convex hull</a:t>
            </a:r>
          </a:p>
          <a:p>
            <a:r>
              <a:rPr lang="en-US" dirty="0" smtClean="0"/>
              <a:t>Identifies extremes (‘pure types’)</a:t>
            </a:r>
            <a:endParaRPr lang="en-US" dirty="0"/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489085" y="4206590"/>
            <a:ext cx="660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854432" y="4244581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Archetype 0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308061" y="3485837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Archetype 2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200667" y="5469248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Archetype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35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Excursion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9543" y="795647"/>
            <a:ext cx="2958987" cy="28495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25449">
            <a:off x="4048322" y="4441369"/>
            <a:ext cx="780235" cy="777834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748145" y="5023262"/>
            <a:ext cx="3396343" cy="1840676"/>
          </a:xfrm>
          <a:custGeom>
            <a:avLst/>
            <a:gdLst>
              <a:gd name="connsiteX0" fmla="*/ 0 w 3396343"/>
              <a:gd name="connsiteY0" fmla="*/ 1840676 h 1840676"/>
              <a:gd name="connsiteX1" fmla="*/ 23751 w 3396343"/>
              <a:gd name="connsiteY1" fmla="*/ 1555668 h 1840676"/>
              <a:gd name="connsiteX2" fmla="*/ 47502 w 3396343"/>
              <a:gd name="connsiteY2" fmla="*/ 1436915 h 1840676"/>
              <a:gd name="connsiteX3" fmla="*/ 59377 w 3396343"/>
              <a:gd name="connsiteY3" fmla="*/ 1377538 h 1840676"/>
              <a:gd name="connsiteX4" fmla="*/ 71252 w 3396343"/>
              <a:gd name="connsiteY4" fmla="*/ 1318161 h 1840676"/>
              <a:gd name="connsiteX5" fmla="*/ 83128 w 3396343"/>
              <a:gd name="connsiteY5" fmla="*/ 1223159 h 1840676"/>
              <a:gd name="connsiteX6" fmla="*/ 95003 w 3396343"/>
              <a:gd name="connsiteY6" fmla="*/ 1104406 h 1840676"/>
              <a:gd name="connsiteX7" fmla="*/ 118754 w 3396343"/>
              <a:gd name="connsiteY7" fmla="*/ 985652 h 1840676"/>
              <a:gd name="connsiteX8" fmla="*/ 130629 w 3396343"/>
              <a:gd name="connsiteY8" fmla="*/ 950026 h 1840676"/>
              <a:gd name="connsiteX9" fmla="*/ 154380 w 3396343"/>
              <a:gd name="connsiteY9" fmla="*/ 902525 h 1840676"/>
              <a:gd name="connsiteX10" fmla="*/ 178130 w 3396343"/>
              <a:gd name="connsiteY10" fmla="*/ 866899 h 1840676"/>
              <a:gd name="connsiteX11" fmla="*/ 213756 w 3396343"/>
              <a:gd name="connsiteY11" fmla="*/ 843148 h 1840676"/>
              <a:gd name="connsiteX12" fmla="*/ 237507 w 3396343"/>
              <a:gd name="connsiteY12" fmla="*/ 807522 h 1840676"/>
              <a:gd name="connsiteX13" fmla="*/ 273133 w 3396343"/>
              <a:gd name="connsiteY13" fmla="*/ 795647 h 1840676"/>
              <a:gd name="connsiteX14" fmla="*/ 308759 w 3396343"/>
              <a:gd name="connsiteY14" fmla="*/ 771896 h 1840676"/>
              <a:gd name="connsiteX15" fmla="*/ 356260 w 3396343"/>
              <a:gd name="connsiteY15" fmla="*/ 748146 h 1840676"/>
              <a:gd name="connsiteX16" fmla="*/ 403761 w 3396343"/>
              <a:gd name="connsiteY16" fmla="*/ 712520 h 1840676"/>
              <a:gd name="connsiteX17" fmla="*/ 475013 w 3396343"/>
              <a:gd name="connsiteY17" fmla="*/ 688769 h 1840676"/>
              <a:gd name="connsiteX18" fmla="*/ 558141 w 3396343"/>
              <a:gd name="connsiteY18" fmla="*/ 653143 h 1840676"/>
              <a:gd name="connsiteX19" fmla="*/ 700645 w 3396343"/>
              <a:gd name="connsiteY19" fmla="*/ 665019 h 1840676"/>
              <a:gd name="connsiteX20" fmla="*/ 831273 w 3396343"/>
              <a:gd name="connsiteY20" fmla="*/ 700644 h 1840676"/>
              <a:gd name="connsiteX21" fmla="*/ 938151 w 3396343"/>
              <a:gd name="connsiteY21" fmla="*/ 795647 h 1840676"/>
              <a:gd name="connsiteX22" fmla="*/ 973777 w 3396343"/>
              <a:gd name="connsiteY22" fmla="*/ 831273 h 1840676"/>
              <a:gd name="connsiteX23" fmla="*/ 1045029 w 3396343"/>
              <a:gd name="connsiteY23" fmla="*/ 878774 h 1840676"/>
              <a:gd name="connsiteX24" fmla="*/ 1068780 w 3396343"/>
              <a:gd name="connsiteY24" fmla="*/ 914400 h 1840676"/>
              <a:gd name="connsiteX25" fmla="*/ 1140032 w 3396343"/>
              <a:gd name="connsiteY25" fmla="*/ 950026 h 1840676"/>
              <a:gd name="connsiteX26" fmla="*/ 1211284 w 3396343"/>
              <a:gd name="connsiteY26" fmla="*/ 997528 h 1840676"/>
              <a:gd name="connsiteX27" fmla="*/ 1282536 w 3396343"/>
              <a:gd name="connsiteY27" fmla="*/ 1021278 h 1840676"/>
              <a:gd name="connsiteX28" fmla="*/ 1330037 w 3396343"/>
              <a:gd name="connsiteY28" fmla="*/ 1033154 h 1840676"/>
              <a:gd name="connsiteX29" fmla="*/ 1436915 w 3396343"/>
              <a:gd name="connsiteY29" fmla="*/ 1068780 h 1840676"/>
              <a:gd name="connsiteX30" fmla="*/ 1472541 w 3396343"/>
              <a:gd name="connsiteY30" fmla="*/ 1080655 h 1840676"/>
              <a:gd name="connsiteX31" fmla="*/ 1591294 w 3396343"/>
              <a:gd name="connsiteY31" fmla="*/ 1104406 h 1840676"/>
              <a:gd name="connsiteX32" fmla="*/ 1983180 w 3396343"/>
              <a:gd name="connsiteY32" fmla="*/ 1092530 h 1840676"/>
              <a:gd name="connsiteX33" fmla="*/ 2196936 w 3396343"/>
              <a:gd name="connsiteY33" fmla="*/ 1068780 h 1840676"/>
              <a:gd name="connsiteX34" fmla="*/ 2339439 w 3396343"/>
              <a:gd name="connsiteY34" fmla="*/ 973777 h 1840676"/>
              <a:gd name="connsiteX35" fmla="*/ 2375065 w 3396343"/>
              <a:gd name="connsiteY35" fmla="*/ 926276 h 1840676"/>
              <a:gd name="connsiteX36" fmla="*/ 2398816 w 3396343"/>
              <a:gd name="connsiteY36" fmla="*/ 878774 h 1840676"/>
              <a:gd name="connsiteX37" fmla="*/ 2434442 w 3396343"/>
              <a:gd name="connsiteY37" fmla="*/ 855024 h 1840676"/>
              <a:gd name="connsiteX38" fmla="*/ 2458193 w 3396343"/>
              <a:gd name="connsiteY38" fmla="*/ 748146 h 1840676"/>
              <a:gd name="connsiteX39" fmla="*/ 2481943 w 3396343"/>
              <a:gd name="connsiteY39" fmla="*/ 676894 h 1840676"/>
              <a:gd name="connsiteX40" fmla="*/ 2493819 w 3396343"/>
              <a:gd name="connsiteY40" fmla="*/ 629393 h 1840676"/>
              <a:gd name="connsiteX41" fmla="*/ 2517569 w 3396343"/>
              <a:gd name="connsiteY41" fmla="*/ 558141 h 1840676"/>
              <a:gd name="connsiteX42" fmla="*/ 2505694 w 3396343"/>
              <a:gd name="connsiteY42" fmla="*/ 320634 h 1840676"/>
              <a:gd name="connsiteX43" fmla="*/ 2493819 w 3396343"/>
              <a:gd name="connsiteY43" fmla="*/ 273133 h 1840676"/>
              <a:gd name="connsiteX44" fmla="*/ 2470068 w 3396343"/>
              <a:gd name="connsiteY44" fmla="*/ 237507 h 1840676"/>
              <a:gd name="connsiteX45" fmla="*/ 2434442 w 3396343"/>
              <a:gd name="connsiteY45" fmla="*/ 166255 h 1840676"/>
              <a:gd name="connsiteX46" fmla="*/ 2386941 w 3396343"/>
              <a:gd name="connsiteY46" fmla="*/ 130629 h 1840676"/>
              <a:gd name="connsiteX47" fmla="*/ 2315689 w 3396343"/>
              <a:gd name="connsiteY47" fmla="*/ 71252 h 1840676"/>
              <a:gd name="connsiteX48" fmla="*/ 2208811 w 3396343"/>
              <a:gd name="connsiteY48" fmla="*/ 35626 h 1840676"/>
              <a:gd name="connsiteX49" fmla="*/ 2173185 w 3396343"/>
              <a:gd name="connsiteY49" fmla="*/ 23751 h 1840676"/>
              <a:gd name="connsiteX50" fmla="*/ 2018806 w 3396343"/>
              <a:gd name="connsiteY50" fmla="*/ 0 h 1840676"/>
              <a:gd name="connsiteX51" fmla="*/ 1828800 w 3396343"/>
              <a:gd name="connsiteY51" fmla="*/ 23751 h 1840676"/>
              <a:gd name="connsiteX52" fmla="*/ 1757549 w 3396343"/>
              <a:gd name="connsiteY52" fmla="*/ 83128 h 1840676"/>
              <a:gd name="connsiteX53" fmla="*/ 1745673 w 3396343"/>
              <a:gd name="connsiteY53" fmla="*/ 118754 h 1840676"/>
              <a:gd name="connsiteX54" fmla="*/ 1745673 w 3396343"/>
              <a:gd name="connsiteY54" fmla="*/ 510639 h 1840676"/>
              <a:gd name="connsiteX55" fmla="*/ 1769424 w 3396343"/>
              <a:gd name="connsiteY55" fmla="*/ 629393 h 1840676"/>
              <a:gd name="connsiteX56" fmla="*/ 1805050 w 3396343"/>
              <a:gd name="connsiteY56" fmla="*/ 760021 h 1840676"/>
              <a:gd name="connsiteX57" fmla="*/ 1828800 w 3396343"/>
              <a:gd name="connsiteY57" fmla="*/ 831273 h 1840676"/>
              <a:gd name="connsiteX58" fmla="*/ 1840676 w 3396343"/>
              <a:gd name="connsiteY58" fmla="*/ 866899 h 1840676"/>
              <a:gd name="connsiteX59" fmla="*/ 1911928 w 3396343"/>
              <a:gd name="connsiteY59" fmla="*/ 985652 h 1840676"/>
              <a:gd name="connsiteX60" fmla="*/ 1983180 w 3396343"/>
              <a:gd name="connsiteY60" fmla="*/ 1045029 h 1840676"/>
              <a:gd name="connsiteX61" fmla="*/ 2066307 w 3396343"/>
              <a:gd name="connsiteY61" fmla="*/ 1092530 h 1840676"/>
              <a:gd name="connsiteX62" fmla="*/ 2113808 w 3396343"/>
              <a:gd name="connsiteY62" fmla="*/ 1128156 h 1840676"/>
              <a:gd name="connsiteX63" fmla="*/ 2161310 w 3396343"/>
              <a:gd name="connsiteY63" fmla="*/ 1151907 h 1840676"/>
              <a:gd name="connsiteX64" fmla="*/ 2196936 w 3396343"/>
              <a:gd name="connsiteY64" fmla="*/ 1175657 h 1840676"/>
              <a:gd name="connsiteX65" fmla="*/ 2434442 w 3396343"/>
              <a:gd name="connsiteY65" fmla="*/ 1199408 h 1840676"/>
              <a:gd name="connsiteX66" fmla="*/ 2980707 w 3396343"/>
              <a:gd name="connsiteY66" fmla="*/ 1187533 h 1840676"/>
              <a:gd name="connsiteX67" fmla="*/ 3016333 w 3396343"/>
              <a:gd name="connsiteY67" fmla="*/ 1175657 h 1840676"/>
              <a:gd name="connsiteX68" fmla="*/ 3111336 w 3396343"/>
              <a:gd name="connsiteY68" fmla="*/ 1151907 h 1840676"/>
              <a:gd name="connsiteX69" fmla="*/ 3146961 w 3396343"/>
              <a:gd name="connsiteY69" fmla="*/ 1128156 h 1840676"/>
              <a:gd name="connsiteX70" fmla="*/ 3170712 w 3396343"/>
              <a:gd name="connsiteY70" fmla="*/ 1092530 h 1840676"/>
              <a:gd name="connsiteX71" fmla="*/ 3206338 w 3396343"/>
              <a:gd name="connsiteY71" fmla="*/ 1045029 h 1840676"/>
              <a:gd name="connsiteX72" fmla="*/ 3218213 w 3396343"/>
              <a:gd name="connsiteY72" fmla="*/ 1009403 h 1840676"/>
              <a:gd name="connsiteX73" fmla="*/ 3241964 w 3396343"/>
              <a:gd name="connsiteY73" fmla="*/ 926276 h 1840676"/>
              <a:gd name="connsiteX74" fmla="*/ 3265715 w 3396343"/>
              <a:gd name="connsiteY74" fmla="*/ 890650 h 1840676"/>
              <a:gd name="connsiteX75" fmla="*/ 3301341 w 3396343"/>
              <a:gd name="connsiteY75" fmla="*/ 783772 h 1840676"/>
              <a:gd name="connsiteX76" fmla="*/ 3313216 w 3396343"/>
              <a:gd name="connsiteY76" fmla="*/ 748146 h 1840676"/>
              <a:gd name="connsiteX77" fmla="*/ 3325091 w 3396343"/>
              <a:gd name="connsiteY77" fmla="*/ 617517 h 1840676"/>
              <a:gd name="connsiteX78" fmla="*/ 3348842 w 3396343"/>
              <a:gd name="connsiteY78" fmla="*/ 486889 h 1840676"/>
              <a:gd name="connsiteX79" fmla="*/ 3372593 w 3396343"/>
              <a:gd name="connsiteY79" fmla="*/ 415637 h 1840676"/>
              <a:gd name="connsiteX80" fmla="*/ 3396343 w 3396343"/>
              <a:gd name="connsiteY80" fmla="*/ 368135 h 1840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3396343" h="1840676">
                <a:moveTo>
                  <a:pt x="0" y="1840676"/>
                </a:moveTo>
                <a:cubicBezTo>
                  <a:pt x="2205" y="1812016"/>
                  <a:pt x="18237" y="1594265"/>
                  <a:pt x="23751" y="1555668"/>
                </a:cubicBezTo>
                <a:cubicBezTo>
                  <a:pt x="29460" y="1515705"/>
                  <a:pt x="39585" y="1476499"/>
                  <a:pt x="47502" y="1436915"/>
                </a:cubicBezTo>
                <a:lnTo>
                  <a:pt x="59377" y="1377538"/>
                </a:lnTo>
                <a:cubicBezTo>
                  <a:pt x="63335" y="1357746"/>
                  <a:pt x="68748" y="1338189"/>
                  <a:pt x="71252" y="1318161"/>
                </a:cubicBezTo>
                <a:cubicBezTo>
                  <a:pt x="75211" y="1286494"/>
                  <a:pt x="79604" y="1254878"/>
                  <a:pt x="83128" y="1223159"/>
                </a:cubicBezTo>
                <a:cubicBezTo>
                  <a:pt x="87521" y="1183621"/>
                  <a:pt x="90069" y="1143881"/>
                  <a:pt x="95003" y="1104406"/>
                </a:cubicBezTo>
                <a:cubicBezTo>
                  <a:pt x="100188" y="1062924"/>
                  <a:pt x="107391" y="1025421"/>
                  <a:pt x="118754" y="985652"/>
                </a:cubicBezTo>
                <a:cubicBezTo>
                  <a:pt x="122193" y="973616"/>
                  <a:pt x="125698" y="961532"/>
                  <a:pt x="130629" y="950026"/>
                </a:cubicBezTo>
                <a:cubicBezTo>
                  <a:pt x="137602" y="933755"/>
                  <a:pt x="145597" y="917895"/>
                  <a:pt x="154380" y="902525"/>
                </a:cubicBezTo>
                <a:cubicBezTo>
                  <a:pt x="161461" y="890133"/>
                  <a:pt x="168038" y="876991"/>
                  <a:pt x="178130" y="866899"/>
                </a:cubicBezTo>
                <a:cubicBezTo>
                  <a:pt x="188222" y="856807"/>
                  <a:pt x="201881" y="851065"/>
                  <a:pt x="213756" y="843148"/>
                </a:cubicBezTo>
                <a:cubicBezTo>
                  <a:pt x="221673" y="831273"/>
                  <a:pt x="226362" y="816438"/>
                  <a:pt x="237507" y="807522"/>
                </a:cubicBezTo>
                <a:cubicBezTo>
                  <a:pt x="247282" y="799702"/>
                  <a:pt x="261937" y="801245"/>
                  <a:pt x="273133" y="795647"/>
                </a:cubicBezTo>
                <a:cubicBezTo>
                  <a:pt x="285899" y="789264"/>
                  <a:pt x="296367" y="778977"/>
                  <a:pt x="308759" y="771896"/>
                </a:cubicBezTo>
                <a:cubicBezTo>
                  <a:pt x="324129" y="763113"/>
                  <a:pt x="341248" y="757528"/>
                  <a:pt x="356260" y="748146"/>
                </a:cubicBezTo>
                <a:cubicBezTo>
                  <a:pt x="373044" y="737656"/>
                  <a:pt x="386058" y="721371"/>
                  <a:pt x="403761" y="712520"/>
                </a:cubicBezTo>
                <a:cubicBezTo>
                  <a:pt x="426153" y="701324"/>
                  <a:pt x="452620" y="699965"/>
                  <a:pt x="475013" y="688769"/>
                </a:cubicBezTo>
                <a:cubicBezTo>
                  <a:pt x="533711" y="659421"/>
                  <a:pt x="505721" y="670617"/>
                  <a:pt x="558141" y="653143"/>
                </a:cubicBezTo>
                <a:cubicBezTo>
                  <a:pt x="605642" y="657102"/>
                  <a:pt x="653506" y="657948"/>
                  <a:pt x="700645" y="665019"/>
                </a:cubicBezTo>
                <a:cubicBezTo>
                  <a:pt x="749348" y="672324"/>
                  <a:pt x="787092" y="685917"/>
                  <a:pt x="831273" y="700644"/>
                </a:cubicBezTo>
                <a:cubicBezTo>
                  <a:pt x="894846" y="743027"/>
                  <a:pt x="856807" y="714303"/>
                  <a:pt x="938151" y="795647"/>
                </a:cubicBezTo>
                <a:cubicBezTo>
                  <a:pt x="950026" y="807522"/>
                  <a:pt x="959803" y="821957"/>
                  <a:pt x="973777" y="831273"/>
                </a:cubicBezTo>
                <a:lnTo>
                  <a:pt x="1045029" y="878774"/>
                </a:lnTo>
                <a:cubicBezTo>
                  <a:pt x="1052946" y="890649"/>
                  <a:pt x="1058688" y="904308"/>
                  <a:pt x="1068780" y="914400"/>
                </a:cubicBezTo>
                <a:cubicBezTo>
                  <a:pt x="1091802" y="937422"/>
                  <a:pt x="1111055" y="940367"/>
                  <a:pt x="1140032" y="950026"/>
                </a:cubicBezTo>
                <a:cubicBezTo>
                  <a:pt x="1163783" y="965860"/>
                  <a:pt x="1184204" y="988502"/>
                  <a:pt x="1211284" y="997528"/>
                </a:cubicBezTo>
                <a:lnTo>
                  <a:pt x="1282536" y="1021278"/>
                </a:lnTo>
                <a:cubicBezTo>
                  <a:pt x="1298020" y="1026439"/>
                  <a:pt x="1314404" y="1028464"/>
                  <a:pt x="1330037" y="1033154"/>
                </a:cubicBezTo>
                <a:cubicBezTo>
                  <a:pt x="1330122" y="1033179"/>
                  <a:pt x="1419060" y="1062828"/>
                  <a:pt x="1436915" y="1068780"/>
                </a:cubicBezTo>
                <a:cubicBezTo>
                  <a:pt x="1448790" y="1072738"/>
                  <a:pt x="1460397" y="1077619"/>
                  <a:pt x="1472541" y="1080655"/>
                </a:cubicBezTo>
                <a:cubicBezTo>
                  <a:pt x="1543401" y="1098370"/>
                  <a:pt x="1503943" y="1089847"/>
                  <a:pt x="1591294" y="1104406"/>
                </a:cubicBezTo>
                <a:cubicBezTo>
                  <a:pt x="1721923" y="1100447"/>
                  <a:pt x="1852717" y="1100204"/>
                  <a:pt x="1983180" y="1092530"/>
                </a:cubicBezTo>
                <a:cubicBezTo>
                  <a:pt x="2054747" y="1088320"/>
                  <a:pt x="2196936" y="1068780"/>
                  <a:pt x="2196936" y="1068780"/>
                </a:cubicBezTo>
                <a:cubicBezTo>
                  <a:pt x="2286479" y="1024007"/>
                  <a:pt x="2283022" y="1038254"/>
                  <a:pt x="2339439" y="973777"/>
                </a:cubicBezTo>
                <a:cubicBezTo>
                  <a:pt x="2352472" y="958882"/>
                  <a:pt x="2364575" y="943060"/>
                  <a:pt x="2375065" y="926276"/>
                </a:cubicBezTo>
                <a:cubicBezTo>
                  <a:pt x="2384448" y="911264"/>
                  <a:pt x="2387483" y="892374"/>
                  <a:pt x="2398816" y="878774"/>
                </a:cubicBezTo>
                <a:cubicBezTo>
                  <a:pt x="2407953" y="867810"/>
                  <a:pt x="2422567" y="862941"/>
                  <a:pt x="2434442" y="855024"/>
                </a:cubicBezTo>
                <a:cubicBezTo>
                  <a:pt x="2441225" y="821108"/>
                  <a:pt x="2448127" y="781700"/>
                  <a:pt x="2458193" y="748146"/>
                </a:cubicBezTo>
                <a:cubicBezTo>
                  <a:pt x="2465387" y="724167"/>
                  <a:pt x="2475871" y="701182"/>
                  <a:pt x="2481943" y="676894"/>
                </a:cubicBezTo>
                <a:cubicBezTo>
                  <a:pt x="2485902" y="661060"/>
                  <a:pt x="2489129" y="645026"/>
                  <a:pt x="2493819" y="629393"/>
                </a:cubicBezTo>
                <a:cubicBezTo>
                  <a:pt x="2501013" y="605414"/>
                  <a:pt x="2517569" y="558141"/>
                  <a:pt x="2517569" y="558141"/>
                </a:cubicBezTo>
                <a:cubicBezTo>
                  <a:pt x="2513611" y="478972"/>
                  <a:pt x="2512277" y="399628"/>
                  <a:pt x="2505694" y="320634"/>
                </a:cubicBezTo>
                <a:cubicBezTo>
                  <a:pt x="2504339" y="304369"/>
                  <a:pt x="2500248" y="288134"/>
                  <a:pt x="2493819" y="273133"/>
                </a:cubicBezTo>
                <a:cubicBezTo>
                  <a:pt x="2488197" y="260015"/>
                  <a:pt x="2477985" y="249382"/>
                  <a:pt x="2470068" y="237507"/>
                </a:cubicBezTo>
                <a:cubicBezTo>
                  <a:pt x="2460409" y="208530"/>
                  <a:pt x="2457464" y="189277"/>
                  <a:pt x="2434442" y="166255"/>
                </a:cubicBezTo>
                <a:cubicBezTo>
                  <a:pt x="2420447" y="152260"/>
                  <a:pt x="2401968" y="143510"/>
                  <a:pt x="2386941" y="130629"/>
                </a:cubicBezTo>
                <a:cubicBezTo>
                  <a:pt x="2350174" y="99115"/>
                  <a:pt x="2357681" y="92248"/>
                  <a:pt x="2315689" y="71252"/>
                </a:cubicBezTo>
                <a:cubicBezTo>
                  <a:pt x="2261106" y="43961"/>
                  <a:pt x="2261720" y="50743"/>
                  <a:pt x="2208811" y="35626"/>
                </a:cubicBezTo>
                <a:cubicBezTo>
                  <a:pt x="2196775" y="32187"/>
                  <a:pt x="2185405" y="26466"/>
                  <a:pt x="2173185" y="23751"/>
                </a:cubicBezTo>
                <a:cubicBezTo>
                  <a:pt x="2143538" y="17163"/>
                  <a:pt x="2045310" y="3786"/>
                  <a:pt x="2018806" y="0"/>
                </a:cubicBezTo>
                <a:cubicBezTo>
                  <a:pt x="2001657" y="1429"/>
                  <a:pt x="1874053" y="4357"/>
                  <a:pt x="1828800" y="23751"/>
                </a:cubicBezTo>
                <a:cubicBezTo>
                  <a:pt x="1799867" y="36151"/>
                  <a:pt x="1778948" y="61728"/>
                  <a:pt x="1757549" y="83128"/>
                </a:cubicBezTo>
                <a:cubicBezTo>
                  <a:pt x="1753590" y="95003"/>
                  <a:pt x="1748709" y="106610"/>
                  <a:pt x="1745673" y="118754"/>
                </a:cubicBezTo>
                <a:cubicBezTo>
                  <a:pt x="1711603" y="255031"/>
                  <a:pt x="1735521" y="332981"/>
                  <a:pt x="1745673" y="510639"/>
                </a:cubicBezTo>
                <a:cubicBezTo>
                  <a:pt x="1752138" y="623780"/>
                  <a:pt x="1751909" y="559332"/>
                  <a:pt x="1769424" y="629393"/>
                </a:cubicBezTo>
                <a:cubicBezTo>
                  <a:pt x="1802993" y="763672"/>
                  <a:pt x="1754097" y="607163"/>
                  <a:pt x="1805050" y="760021"/>
                </a:cubicBezTo>
                <a:lnTo>
                  <a:pt x="1828800" y="831273"/>
                </a:lnTo>
                <a:cubicBezTo>
                  <a:pt x="1832759" y="843148"/>
                  <a:pt x="1835078" y="855703"/>
                  <a:pt x="1840676" y="866899"/>
                </a:cubicBezTo>
                <a:cubicBezTo>
                  <a:pt x="1854975" y="895497"/>
                  <a:pt x="1890430" y="971320"/>
                  <a:pt x="1911928" y="985652"/>
                </a:cubicBezTo>
                <a:cubicBezTo>
                  <a:pt x="2000381" y="1044621"/>
                  <a:pt x="1891744" y="968832"/>
                  <a:pt x="1983180" y="1045029"/>
                </a:cubicBezTo>
                <a:cubicBezTo>
                  <a:pt x="2022408" y="1077719"/>
                  <a:pt x="2019842" y="1063489"/>
                  <a:pt x="2066307" y="1092530"/>
                </a:cubicBezTo>
                <a:cubicBezTo>
                  <a:pt x="2083091" y="1103020"/>
                  <a:pt x="2097024" y="1117666"/>
                  <a:pt x="2113808" y="1128156"/>
                </a:cubicBezTo>
                <a:cubicBezTo>
                  <a:pt x="2128820" y="1137539"/>
                  <a:pt x="2145939" y="1143124"/>
                  <a:pt x="2161310" y="1151907"/>
                </a:cubicBezTo>
                <a:cubicBezTo>
                  <a:pt x="2173702" y="1158988"/>
                  <a:pt x="2183167" y="1171902"/>
                  <a:pt x="2196936" y="1175657"/>
                </a:cubicBezTo>
                <a:cubicBezTo>
                  <a:pt x="2228249" y="1184197"/>
                  <a:pt x="2425903" y="1198696"/>
                  <a:pt x="2434442" y="1199408"/>
                </a:cubicBezTo>
                <a:lnTo>
                  <a:pt x="2980707" y="1187533"/>
                </a:lnTo>
                <a:cubicBezTo>
                  <a:pt x="2993214" y="1187022"/>
                  <a:pt x="3004256" y="1178951"/>
                  <a:pt x="3016333" y="1175657"/>
                </a:cubicBezTo>
                <a:cubicBezTo>
                  <a:pt x="3047825" y="1167068"/>
                  <a:pt x="3111336" y="1151907"/>
                  <a:pt x="3111336" y="1151907"/>
                </a:cubicBezTo>
                <a:cubicBezTo>
                  <a:pt x="3123211" y="1143990"/>
                  <a:pt x="3136869" y="1138248"/>
                  <a:pt x="3146961" y="1128156"/>
                </a:cubicBezTo>
                <a:cubicBezTo>
                  <a:pt x="3157053" y="1118064"/>
                  <a:pt x="3162416" y="1104144"/>
                  <a:pt x="3170712" y="1092530"/>
                </a:cubicBezTo>
                <a:cubicBezTo>
                  <a:pt x="3182216" y="1076425"/>
                  <a:pt x="3194463" y="1060863"/>
                  <a:pt x="3206338" y="1045029"/>
                </a:cubicBezTo>
                <a:cubicBezTo>
                  <a:pt x="3210296" y="1033154"/>
                  <a:pt x="3214774" y="1021439"/>
                  <a:pt x="3218213" y="1009403"/>
                </a:cubicBezTo>
                <a:cubicBezTo>
                  <a:pt x="3223284" y="991654"/>
                  <a:pt x="3232476" y="945253"/>
                  <a:pt x="3241964" y="926276"/>
                </a:cubicBezTo>
                <a:cubicBezTo>
                  <a:pt x="3248347" y="913510"/>
                  <a:pt x="3257798" y="902525"/>
                  <a:pt x="3265715" y="890650"/>
                </a:cubicBezTo>
                <a:lnTo>
                  <a:pt x="3301341" y="783772"/>
                </a:lnTo>
                <a:lnTo>
                  <a:pt x="3313216" y="748146"/>
                </a:lnTo>
                <a:cubicBezTo>
                  <a:pt x="3317174" y="704603"/>
                  <a:pt x="3320263" y="660972"/>
                  <a:pt x="3325091" y="617517"/>
                </a:cubicBezTo>
                <a:cubicBezTo>
                  <a:pt x="3330502" y="568819"/>
                  <a:pt x="3335294" y="532049"/>
                  <a:pt x="3348842" y="486889"/>
                </a:cubicBezTo>
                <a:cubicBezTo>
                  <a:pt x="3356036" y="462909"/>
                  <a:pt x="3364676" y="439388"/>
                  <a:pt x="3372593" y="415637"/>
                </a:cubicBezTo>
                <a:cubicBezTo>
                  <a:pt x="3386239" y="374700"/>
                  <a:pt x="3375617" y="388863"/>
                  <a:pt x="3396343" y="368135"/>
                </a:cubicBez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5-Point Star 7"/>
          <p:cNvSpPr/>
          <p:nvPr/>
        </p:nvSpPr>
        <p:spPr>
          <a:xfrm>
            <a:off x="8956026" y="4157769"/>
            <a:ext cx="317976" cy="283602"/>
          </a:xfrm>
          <a:prstGeom prst="star5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5-Point Star 8"/>
          <p:cNvSpPr/>
          <p:nvPr/>
        </p:nvSpPr>
        <p:spPr>
          <a:xfrm>
            <a:off x="4279451" y="795647"/>
            <a:ext cx="221297" cy="225631"/>
          </a:xfrm>
          <a:prstGeom prst="star5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5-Point Star 9"/>
          <p:cNvSpPr/>
          <p:nvPr/>
        </p:nvSpPr>
        <p:spPr>
          <a:xfrm>
            <a:off x="589157" y="2464087"/>
            <a:ext cx="317976" cy="283602"/>
          </a:xfrm>
          <a:prstGeom prst="star5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4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4144395" y="2838203"/>
            <a:ext cx="2018899" cy="1888176"/>
          </a:xfrm>
          <a:prstGeom prst="roundRect">
            <a:avLst/>
          </a:prstGeom>
          <a:solidFill>
            <a:srgbClr val="00B0F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5109" y="3619012"/>
            <a:ext cx="1288185" cy="96254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931074" y="2468871"/>
            <a:ext cx="16433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Model outputs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48597" y="4791095"/>
            <a:ext cx="1204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Data Files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673933" y="1769829"/>
            <a:ext cx="14975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App code:</a:t>
            </a:r>
          </a:p>
          <a:p>
            <a:r>
              <a:rPr lang="en-US" dirty="0" smtClean="0"/>
              <a:t>Dash (</a:t>
            </a:r>
            <a:r>
              <a:rPr lang="en-US" dirty="0" err="1" smtClean="0"/>
              <a:t>Plotly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277830" y="2795779"/>
            <a:ext cx="119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Container</a:t>
            </a:r>
            <a:endParaRPr lang="en-US" dirty="0"/>
          </a:p>
        </p:txBody>
      </p:sp>
      <p:cxnSp>
        <p:nvCxnSpPr>
          <p:cNvPr id="16" name="Curved Connector 15"/>
          <p:cNvCxnSpPr/>
          <p:nvPr/>
        </p:nvCxnSpPr>
        <p:spPr>
          <a:xfrm>
            <a:off x="2933205" y="2838203"/>
            <a:ext cx="855024" cy="59376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/>
          <p:nvPr/>
        </p:nvCxnSpPr>
        <p:spPr>
          <a:xfrm flipV="1">
            <a:off x="2809544" y="4073176"/>
            <a:ext cx="1192440" cy="902585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/>
          <p:nvPr/>
        </p:nvCxnSpPr>
        <p:spPr>
          <a:xfrm rot="10800000" flipV="1">
            <a:off x="5771409" y="2159207"/>
            <a:ext cx="653143" cy="534175"/>
          </a:xfrm>
          <a:prstGeom prst="curvedConnector3">
            <a:avLst>
              <a:gd name="adj1" fmla="val 9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25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and Why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Census data online</a:t>
            </a:r>
            <a:r>
              <a:rPr lang="en-US" dirty="0"/>
              <a:t>: </a:t>
            </a:r>
            <a:r>
              <a:rPr lang="en-US" dirty="0" err="1"/>
              <a:t>factfinder.census.gov</a:t>
            </a:r>
            <a:r>
              <a:rPr lang="en-US" dirty="0" smtClean="0"/>
              <a:t>/</a:t>
            </a:r>
          </a:p>
          <a:p>
            <a:r>
              <a:rPr lang="en-US" dirty="0" smtClean="0"/>
              <a:t>Many datasets (financial, housing, ethnicity, 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</a:p>
          <a:p>
            <a:r>
              <a:rPr lang="en-US" dirty="0" smtClean="0"/>
              <a:t>Clustering zip codes (zcta5 data via demographic data)</a:t>
            </a:r>
          </a:p>
          <a:p>
            <a:pPr lvl="1"/>
            <a:r>
              <a:rPr lang="en-US" dirty="0" smtClean="0"/>
              <a:t>Zip Code Tabulation Area (5-digit)</a:t>
            </a:r>
          </a:p>
          <a:p>
            <a:pPr lvl="1"/>
            <a:r>
              <a:rPr lang="en-US" dirty="0" smtClean="0"/>
              <a:t>Which are similar?</a:t>
            </a:r>
          </a:p>
          <a:p>
            <a:pPr lvl="1"/>
            <a:r>
              <a:rPr lang="en-US" dirty="0" smtClean="0"/>
              <a:t>Unconstrained by distance</a:t>
            </a:r>
          </a:p>
          <a:p>
            <a:pPr lvl="1"/>
            <a:endParaRPr lang="en-US" dirty="0"/>
          </a:p>
          <a:p>
            <a:r>
              <a:rPr lang="en-US" dirty="0" smtClean="0"/>
              <a:t>Goal: extract and view ‘zip code’ level groups and their standout attributes</a:t>
            </a:r>
          </a:p>
          <a:p>
            <a:r>
              <a:rPr lang="en-US" dirty="0" smtClean="0"/>
              <a:t>Why: I hesitate to suggest</a:t>
            </a:r>
          </a:p>
        </p:txBody>
      </p:sp>
    </p:spTree>
    <p:extLst>
      <p:ext uri="{BB962C8B-B14F-4D97-AF65-F5344CB8AC3E}">
        <p14:creationId xmlns:p14="http://schemas.microsoft.com/office/powerpoint/2010/main" val="115052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4136" y="1238744"/>
            <a:ext cx="3822700" cy="4000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620" y="2464036"/>
            <a:ext cx="6786954" cy="42158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12" y="134504"/>
            <a:ext cx="3886200" cy="14351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3812" y="134504"/>
            <a:ext cx="52070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788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713" y="0"/>
            <a:ext cx="727499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686" y="0"/>
            <a:ext cx="12827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76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4900" y="0"/>
            <a:ext cx="4737100" cy="127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707" y="0"/>
            <a:ext cx="88545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4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an example of how I typically use Python</a:t>
            </a:r>
          </a:p>
          <a:p>
            <a:r>
              <a:rPr lang="en-US" dirty="0"/>
              <a:t>Provide a glimpse of the road to production in one specific </a:t>
            </a:r>
            <a:r>
              <a:rPr lang="en-US" dirty="0" smtClean="0"/>
              <a:t>situation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You have a variety of backgrounds</a:t>
            </a:r>
          </a:p>
          <a:p>
            <a:r>
              <a:rPr lang="en-US" dirty="0" smtClean="0"/>
              <a:t>Python is used in many ways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34" y="3625932"/>
            <a:ext cx="8596668" cy="1320800"/>
          </a:xfrm>
        </p:spPr>
        <p:txBody>
          <a:bodyPr/>
          <a:lstStyle/>
          <a:p>
            <a:r>
              <a:rPr lang="en-US" dirty="0" smtClean="0"/>
              <a:t>And because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29734" y="7620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mtClean="0"/>
              <a:t>In part to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16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Workflows Cartoon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728439" y="2041908"/>
            <a:ext cx="1561171" cy="1309649"/>
          </a:xfrm>
          <a:prstGeom prst="ellipse">
            <a:avLst/>
          </a:prstGeom>
          <a:solidFill>
            <a:srgbClr val="00B0F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336117" y="2194928"/>
            <a:ext cx="1828800" cy="1003610"/>
          </a:xfrm>
          <a:prstGeom prst="rect">
            <a:avLst/>
          </a:prstGeom>
          <a:solidFill>
            <a:srgbClr val="00B0F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4192859" y="4441280"/>
            <a:ext cx="1304693" cy="1137425"/>
          </a:xfrm>
          <a:prstGeom prst="roundRect">
            <a:avLst/>
          </a:prstGeom>
          <a:solidFill>
            <a:srgbClr val="00B0F0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807550" y="2512066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Data source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722167" y="2512066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Model(s)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56504" y="4825326"/>
            <a:ext cx="577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App</a:t>
            </a:r>
            <a:endParaRPr lang="en-US" dirty="0"/>
          </a:p>
        </p:txBody>
      </p:sp>
      <p:sp>
        <p:nvSpPr>
          <p:cNvPr id="22" name="Curved Down Arrow 21"/>
          <p:cNvSpPr/>
          <p:nvPr/>
        </p:nvSpPr>
        <p:spPr>
          <a:xfrm rot="19479198">
            <a:off x="1765424" y="1901586"/>
            <a:ext cx="479502" cy="280644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Curved Down Arrow 22"/>
          <p:cNvSpPr/>
          <p:nvPr/>
        </p:nvSpPr>
        <p:spPr>
          <a:xfrm rot="9387301">
            <a:off x="2610972" y="3282628"/>
            <a:ext cx="479502" cy="280644"/>
          </a:xfrm>
          <a:prstGeom prst="curved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5" name="Curved Connector 24"/>
          <p:cNvCxnSpPr/>
          <p:nvPr/>
        </p:nvCxnSpPr>
        <p:spPr>
          <a:xfrm rot="5400000">
            <a:off x="3065763" y="1903946"/>
            <a:ext cx="451927" cy="330311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029521" y="1571749"/>
            <a:ext cx="8547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External</a:t>
            </a:r>
            <a:endParaRPr lang="en-US" sz="1400" dirty="0"/>
          </a:p>
        </p:txBody>
      </p:sp>
      <p:sp>
        <p:nvSpPr>
          <p:cNvPr id="33" name="Arc 32"/>
          <p:cNvSpPr/>
          <p:nvPr/>
        </p:nvSpPr>
        <p:spPr>
          <a:xfrm>
            <a:off x="3158023" y="2219670"/>
            <a:ext cx="3345366" cy="954123"/>
          </a:xfrm>
          <a:prstGeom prst="arc">
            <a:avLst>
              <a:gd name="adj1" fmla="val 11151355"/>
              <a:gd name="adj2" fmla="val 21046840"/>
            </a:avLst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c 33"/>
          <p:cNvSpPr/>
          <p:nvPr/>
        </p:nvSpPr>
        <p:spPr>
          <a:xfrm rot="7615760">
            <a:off x="4633964" y="3537219"/>
            <a:ext cx="2731605" cy="954123"/>
          </a:xfrm>
          <a:prstGeom prst="arc">
            <a:avLst>
              <a:gd name="adj1" fmla="val 11516125"/>
              <a:gd name="adj2" fmla="val 20792984"/>
            </a:avLst>
          </a:prstGeom>
          <a:ln w="25400">
            <a:solidFill>
              <a:schemeClr val="tx1"/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c 34"/>
          <p:cNvSpPr/>
          <p:nvPr/>
        </p:nvSpPr>
        <p:spPr>
          <a:xfrm rot="13043110">
            <a:off x="1703102" y="3593864"/>
            <a:ext cx="3243407" cy="1128895"/>
          </a:xfrm>
          <a:prstGeom prst="arc">
            <a:avLst>
              <a:gd name="adj1" fmla="val 11804322"/>
              <a:gd name="adj2" fmla="val 21456420"/>
            </a:avLst>
          </a:prstGeom>
          <a:ln w="25400">
            <a:solidFill>
              <a:schemeClr val="tx1"/>
            </a:solidFill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Curved Connector 35"/>
          <p:cNvCxnSpPr>
            <a:endCxn id="4" idx="2"/>
          </p:cNvCxnSpPr>
          <p:nvPr/>
        </p:nvCxnSpPr>
        <p:spPr>
          <a:xfrm>
            <a:off x="978738" y="2470767"/>
            <a:ext cx="749701" cy="225966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98867" y="2141176"/>
            <a:ext cx="8162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Internal</a:t>
            </a:r>
            <a:endParaRPr lang="en-US" sz="1400" dirty="0"/>
          </a:p>
        </p:txBody>
      </p:sp>
      <p:sp>
        <p:nvSpPr>
          <p:cNvPr id="40" name="TextBox 39"/>
          <p:cNvSpPr txBox="1"/>
          <p:nvPr/>
        </p:nvSpPr>
        <p:spPr>
          <a:xfrm>
            <a:off x="755155" y="6096953"/>
            <a:ext cx="8267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End goal app: Display zip clusters; visually appealing; and easily navigable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ZCTA5 Demographic Data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ACS_DEMOGRAPHIC_AND_HOUSING_ESTIMATES (2016; 5 year)</a:t>
            </a:r>
            <a:endParaRPr lang="en-US" dirty="0"/>
          </a:p>
          <a:p>
            <a:pPr lvl="1"/>
            <a:r>
              <a:rPr lang="en-US" dirty="0" smtClean="0"/>
              <a:t>‘zip code’ level demographic data</a:t>
            </a:r>
          </a:p>
          <a:p>
            <a:pPr lvl="1"/>
            <a:r>
              <a:rPr lang="en-US" dirty="0" smtClean="0"/>
              <a:t>~300 features</a:t>
            </a:r>
          </a:p>
          <a:p>
            <a:pPr lvl="1"/>
            <a:r>
              <a:rPr lang="en-US" dirty="0" smtClean="0"/>
              <a:t>~33K zip codes</a:t>
            </a:r>
          </a:p>
          <a:p>
            <a:r>
              <a:rPr lang="en-US" dirty="0" smtClean="0"/>
              <a:t>Segment using matrix factorization -- Archetypal Analysis.</a:t>
            </a:r>
          </a:p>
          <a:p>
            <a:r>
              <a:rPr lang="en-US" dirty="0" smtClean="0"/>
              <a:t>Deploy interactive app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50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Factorization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547" y="2411019"/>
            <a:ext cx="5449664" cy="1792845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6186655" y="2309481"/>
            <a:ext cx="13773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mtClean="0"/>
              <a:t>Data Matrix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3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2724</TotalTime>
  <Words>261</Words>
  <Application>Microsoft Macintosh PowerPoint</Application>
  <PresentationFormat>Widescreen</PresentationFormat>
  <Paragraphs>75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Mangal</vt:lpstr>
      <vt:lpstr>Trebuchet MS</vt:lpstr>
      <vt:lpstr>Wingdings 3</vt:lpstr>
      <vt:lpstr>Arial</vt:lpstr>
      <vt:lpstr>Facet</vt:lpstr>
      <vt:lpstr>ML Excursion</vt:lpstr>
      <vt:lpstr>What and Why</vt:lpstr>
      <vt:lpstr>PowerPoint Presentation</vt:lpstr>
      <vt:lpstr>PowerPoint Presentation</vt:lpstr>
      <vt:lpstr>PowerPoint Presentation</vt:lpstr>
      <vt:lpstr>And because</vt:lpstr>
      <vt:lpstr>Workflows Cartoon</vt:lpstr>
      <vt:lpstr>ZCTA5 Demographic Data Analysis</vt:lpstr>
      <vt:lpstr>Matrix Factorization</vt:lpstr>
      <vt:lpstr>Matrix Factorization</vt:lpstr>
      <vt:lpstr>Matrix Factorization</vt:lpstr>
      <vt:lpstr>Matrix Factorization</vt:lpstr>
      <vt:lpstr>Archetypal Analysis</vt:lpstr>
      <vt:lpstr>Excursion</vt:lpstr>
      <vt:lpstr>App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Excursion</dc:title>
  <dc:creator>Microsoft Office User</dc:creator>
  <cp:lastModifiedBy>Microsoft Office User</cp:lastModifiedBy>
  <cp:revision>36</cp:revision>
  <dcterms:created xsi:type="dcterms:W3CDTF">2018-04-18T04:27:53Z</dcterms:created>
  <dcterms:modified xsi:type="dcterms:W3CDTF">2018-04-23T18:34:50Z</dcterms:modified>
</cp:coreProperties>
</file>

<file path=docProps/thumbnail.jpeg>
</file>